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9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5" roundtripDataSignature="AMtx7mhS315lUTe4l3WfbZW3SpJaAC8u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DFD453-97D9-478A-905F-CCEA4279B09A}">
  <a:tblStyle styleId="{ABDFD453-97D9-478A-905F-CCEA4279B09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1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" name="Google Shape;1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1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3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5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8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9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1" name="Google Shape;11;p20"/>
          <p:cNvPicPr preferRelativeResize="0"/>
          <p:nvPr/>
        </p:nvPicPr>
        <p:blipFill rotWithShape="1"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5" y="0"/>
            <a:ext cx="9132109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0" y="4735904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Chapter 24: Writing a Business Plan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1" name="Google Shape;171;p10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285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0"/>
          <p:cNvSpPr txBox="1"/>
          <p:nvPr/>
        </p:nvSpPr>
        <p:spPr>
          <a:xfrm>
            <a:off x="930716" y="5446218"/>
            <a:ext cx="717624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legal structure of the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business, e.g. </a:t>
            </a: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sole trader, partnership, private limited company,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franchise.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0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Section 6: Structure of the business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1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1649" y="1961963"/>
            <a:ext cx="5354376" cy="3344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0" name="Google Shape;180;p11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285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1"/>
          <p:cNvSpPr txBox="1"/>
          <p:nvPr/>
        </p:nvSpPr>
        <p:spPr>
          <a:xfrm>
            <a:off x="1257887" y="5475225"/>
            <a:ext cx="661632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Planning involves setting goals for the business and deciding on ways to achieve these goals. </a:t>
            </a:r>
            <a:endParaRPr dirty="0"/>
          </a:p>
        </p:txBody>
      </p:sp>
      <p:sp>
        <p:nvSpPr>
          <p:cNvPr id="182" name="Google Shape;182;p11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Planning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p1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3494" y="1941699"/>
            <a:ext cx="5125114" cy="3533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2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9" name="Google Shape;189;p12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285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2"/>
          <p:cNvSpPr txBox="1"/>
          <p:nvPr/>
        </p:nvSpPr>
        <p:spPr>
          <a:xfrm>
            <a:off x="367565" y="1880182"/>
            <a:ext cx="846701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When setting goals, always remember that they should be </a:t>
            </a:r>
            <a:r>
              <a:rPr lang="en-IE" sz="2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SMART</a:t>
            </a: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2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Planning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92" name="Google Shape;192;p12"/>
          <p:cNvGraphicFramePr/>
          <p:nvPr>
            <p:extLst>
              <p:ext uri="{D42A27DB-BD31-4B8C-83A1-F6EECF244321}">
                <p14:modId xmlns:p14="http://schemas.microsoft.com/office/powerpoint/2010/main" val="3930677270"/>
              </p:ext>
            </p:extLst>
          </p:nvPr>
        </p:nvGraphicFramePr>
        <p:xfrm>
          <a:off x="418365" y="2464957"/>
          <a:ext cx="8365425" cy="2895650"/>
        </p:xfrm>
        <a:graphic>
          <a:graphicData uri="http://schemas.openxmlformats.org/drawingml/2006/table">
            <a:tbl>
              <a:tblPr>
                <a:noFill/>
                <a:tableStyleId>{ABDFD453-97D9-478A-905F-CCEA4279B09A}</a:tableStyleId>
              </a:tblPr>
              <a:tblGrid>
                <a:gridCol w="39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19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1" u="none" strike="noStrike" cap="none" dirty="0">
                          <a:solidFill>
                            <a:srgbClr val="002060"/>
                          </a:solidFill>
                        </a:rPr>
                        <a:t>S</a:t>
                      </a:r>
                      <a:endParaRPr sz="2000" b="1" u="none" strike="noStrike" cap="none" dirty="0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0" i="0" u="none" strike="noStrike" cap="none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Specific 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0" i="0" u="none" strike="noStrike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Define a specific, clear goal. 	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1">
                          <a:solidFill>
                            <a:srgbClr val="002060"/>
                          </a:solidFill>
                        </a:rPr>
                        <a:t>M</a:t>
                      </a:r>
                      <a:endParaRPr sz="2000" b="1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dirty="0">
                          <a:solidFill>
                            <a:srgbClr val="002060"/>
                          </a:solidFill>
                        </a:rPr>
                        <a:t>Measurable</a:t>
                      </a:r>
                      <a:endParaRPr sz="2000" dirty="0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0" i="0" u="none" strike="noStrike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 must be possible to measure whether or not the goal has been achieved. 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1">
                          <a:solidFill>
                            <a:srgbClr val="002060"/>
                          </a:solidFill>
                        </a:rPr>
                        <a:t>A</a:t>
                      </a:r>
                      <a:endParaRPr sz="2000" b="1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>
                          <a:solidFill>
                            <a:srgbClr val="002060"/>
                          </a:solidFill>
                        </a:rPr>
                        <a:t>Agreed</a:t>
                      </a:r>
                      <a:endParaRPr sz="2000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0" i="0" u="none" strike="noStrike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Goals are much more likely to be reached if they are agreed and accepted by all those involved in achieving them. 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1">
                          <a:solidFill>
                            <a:srgbClr val="002060"/>
                          </a:solidFill>
                        </a:rPr>
                        <a:t>R</a:t>
                      </a:r>
                      <a:endParaRPr sz="2000" b="1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>
                          <a:solidFill>
                            <a:srgbClr val="002060"/>
                          </a:solidFill>
                        </a:rPr>
                        <a:t>Realistic</a:t>
                      </a:r>
                      <a:endParaRPr sz="2000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0" i="0" u="none" strike="noStrike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 must be possible to achieve the goal using the resources available. 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1">
                          <a:solidFill>
                            <a:srgbClr val="002060"/>
                          </a:solidFill>
                        </a:rPr>
                        <a:t>T</a:t>
                      </a:r>
                      <a:endParaRPr sz="2000" b="1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>
                          <a:solidFill>
                            <a:srgbClr val="002060"/>
                          </a:solidFill>
                        </a:rPr>
                        <a:t>Timed</a:t>
                      </a:r>
                      <a:endParaRPr sz="2000">
                        <a:solidFill>
                          <a:srgbClr val="002060"/>
                        </a:solidFill>
                      </a:endParaRPr>
                    </a:p>
                  </a:txBody>
                  <a:tcPr marL="91450" marR="91450" marT="45725" marB="45725">
                    <a:solidFill>
                      <a:srgbClr val="BBD6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E" sz="2000" b="0" i="0" u="none" strike="noStrike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gives the goal a target date to be achieved by. 	</a:t>
                      </a:r>
                      <a:endParaRPr sz="2000" b="0" i="0" u="none" strike="noStrike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8" name="Google Shape;198;p13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286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3"/>
          <p:cNvSpPr txBox="1"/>
          <p:nvPr/>
        </p:nvSpPr>
        <p:spPr>
          <a:xfrm>
            <a:off x="417950" y="5438237"/>
            <a:ext cx="8296200" cy="84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IE" sz="2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SWOT analysis </a:t>
            </a: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identifies the current strengths and weaknesses of a business as well as the opportunities and threats facing it.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3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SWOT analysis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1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9975" y="1855825"/>
            <a:ext cx="5106325" cy="344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7" name="Google Shape;207;p14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287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14"/>
          <p:cNvSpPr txBox="1"/>
          <p:nvPr/>
        </p:nvSpPr>
        <p:spPr>
          <a:xfrm>
            <a:off x="0" y="1292112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Forms of business ownership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9" name="Google Shape;209;p14"/>
          <p:cNvGrpSpPr/>
          <p:nvPr/>
        </p:nvGrpSpPr>
        <p:grpSpPr>
          <a:xfrm>
            <a:off x="270163" y="1998943"/>
            <a:ext cx="8603673" cy="4060031"/>
            <a:chOff x="0" y="1984"/>
            <a:chExt cx="8603673" cy="4060031"/>
          </a:xfrm>
        </p:grpSpPr>
        <p:sp>
          <p:nvSpPr>
            <p:cNvPr id="210" name="Google Shape;210;p14"/>
            <p:cNvSpPr/>
            <p:nvPr/>
          </p:nvSpPr>
          <p:spPr>
            <a:xfrm rot="5400000">
              <a:off x="5326623" y="-2096347"/>
              <a:ext cx="1047750" cy="5506351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FE8CA">
                <a:alpha val="89803"/>
              </a:srgbClr>
            </a:solidFill>
            <a:ln w="12700" cap="flat" cmpd="sng">
              <a:solidFill>
                <a:srgbClr val="FFE8CA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4"/>
            <p:cNvSpPr txBox="1"/>
            <p:nvPr/>
          </p:nvSpPr>
          <p:spPr>
            <a:xfrm>
              <a:off x="3097323" y="184100"/>
              <a:ext cx="5455204" cy="945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IE" sz="2400" b="0" i="0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This business is owned and managed by one person.</a:t>
              </a:r>
              <a:endParaRPr sz="2400" b="0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0" y="1984"/>
              <a:ext cx="3097322" cy="1309687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4"/>
            <p:cNvSpPr txBox="1"/>
            <p:nvPr/>
          </p:nvSpPr>
          <p:spPr>
            <a:xfrm>
              <a:off x="63934" y="65918"/>
              <a:ext cx="2969454" cy="118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53325" rIns="10667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E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Sole trader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14"/>
            <p:cNvSpPr/>
            <p:nvPr/>
          </p:nvSpPr>
          <p:spPr>
            <a:xfrm rot="5400000">
              <a:off x="5326623" y="-721175"/>
              <a:ext cx="1047750" cy="5506351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AF4D0">
                <a:alpha val="89803"/>
              </a:srgbClr>
            </a:solidFill>
            <a:ln w="12700" cap="flat" cmpd="sng">
              <a:solidFill>
                <a:srgbClr val="CAF4D0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4"/>
            <p:cNvSpPr txBox="1"/>
            <p:nvPr/>
          </p:nvSpPr>
          <p:spPr>
            <a:xfrm>
              <a:off x="3097323" y="1559272"/>
              <a:ext cx="5455204" cy="945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IE" sz="2400" b="0" i="0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 partnership is created when 2–20 people set up in business.</a:t>
              </a:r>
              <a:endParaRPr sz="2400" b="0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0" y="1377156"/>
              <a:ext cx="3097322" cy="1309687"/>
            </a:xfrm>
            <a:prstGeom prst="roundRect">
              <a:avLst>
                <a:gd name="adj" fmla="val 16667"/>
              </a:avLst>
            </a:prstGeom>
            <a:solidFill>
              <a:srgbClr val="21E1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4"/>
            <p:cNvSpPr txBox="1"/>
            <p:nvPr/>
          </p:nvSpPr>
          <p:spPr>
            <a:xfrm>
              <a:off x="63934" y="1441090"/>
              <a:ext cx="2969454" cy="118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53325" rIns="10667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E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Partnership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14"/>
            <p:cNvSpPr/>
            <p:nvPr/>
          </p:nvSpPr>
          <p:spPr>
            <a:xfrm rot="5400000">
              <a:off x="5326623" y="653996"/>
              <a:ext cx="1047750" cy="5506351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DD3E8">
                <a:alpha val="89803"/>
              </a:srgbClr>
            </a:solidFill>
            <a:ln w="12700" cap="flat" cmpd="sng">
              <a:solidFill>
                <a:srgbClr val="CDD3E8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4"/>
            <p:cNvSpPr txBox="1"/>
            <p:nvPr/>
          </p:nvSpPr>
          <p:spPr>
            <a:xfrm>
              <a:off x="3097323" y="2934444"/>
              <a:ext cx="5455204" cy="9454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7650" tIns="123825" rIns="247650" bIns="123825" anchor="ctr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Char char="•"/>
              </a:pPr>
              <a:r>
                <a:rPr lang="en-IE" sz="2400" b="0" i="0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 private limited company is a business set up by between one and 149 people, called shareholders.</a:t>
              </a:r>
              <a:endParaRPr sz="2400" b="0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0" y="2752328"/>
              <a:ext cx="3097322" cy="1309687"/>
            </a:xfrm>
            <a:prstGeom prst="roundRect">
              <a:avLst>
                <a:gd name="adj" fmla="val 16667"/>
              </a:avLst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4"/>
            <p:cNvSpPr txBox="1"/>
            <p:nvPr/>
          </p:nvSpPr>
          <p:spPr>
            <a:xfrm>
              <a:off x="63934" y="2816262"/>
              <a:ext cx="2969454" cy="11818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6675" tIns="53325" rIns="10667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E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Private limited company</a:t>
              </a:r>
              <a:endParaRPr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7" name="Google Shape;227;p15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287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5"/>
          <p:cNvSpPr txBox="1"/>
          <p:nvPr/>
        </p:nvSpPr>
        <p:spPr>
          <a:xfrm>
            <a:off x="150510" y="5124244"/>
            <a:ext cx="8888672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IE" sz="2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franchise</a:t>
            </a: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is when one firm (</a:t>
            </a:r>
            <a:r>
              <a:rPr lang="en-IE" sz="2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franchisor</a:t>
            </a: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) sells the right to use its products and its brand name to another business (</a:t>
            </a:r>
            <a:r>
              <a:rPr lang="en-IE" sz="2400" b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franchisee</a:t>
            </a: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) in return for a fee and a share of the profits.</a:t>
            </a: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5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Franchises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1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5361" y="1880182"/>
            <a:ext cx="3278970" cy="30482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6" name="Google Shape;236;p16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288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6"/>
          <p:cNvSpPr txBox="1"/>
          <p:nvPr/>
        </p:nvSpPr>
        <p:spPr>
          <a:xfrm>
            <a:off x="121950" y="1997275"/>
            <a:ext cx="8900100" cy="3277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idea already exists, so the entrepreneur can look at the track record of the existing business and see if the product/service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works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brand name may be well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established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franchisor provides support and training, so the franchisee benefits from the franchisor’s guidance, training, products and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equipment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Costs such as marketing can be shared between the franchisees. </a:t>
            </a:r>
            <a:endParaRPr dirty="0"/>
          </a:p>
        </p:txBody>
      </p:sp>
      <p:sp>
        <p:nvSpPr>
          <p:cNvPr id="238" name="Google Shape;238;p16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Advantages of franchises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7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44" name="Google Shape;244;p17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288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7"/>
          <p:cNvSpPr txBox="1"/>
          <p:nvPr/>
        </p:nvSpPr>
        <p:spPr>
          <a:xfrm>
            <a:off x="436595" y="5036039"/>
            <a:ext cx="8258918" cy="1277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 negative response to one franchisee might affect them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Franchisees must follow strict rules when operating the business, so there is a loss of control. 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7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Disadvantages of franchises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3709" y="1973239"/>
            <a:ext cx="6384689" cy="2927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8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Recap and review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8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4" name="Google Shape;254;p18"/>
          <p:cNvSpPr txBox="1"/>
          <p:nvPr/>
        </p:nvSpPr>
        <p:spPr>
          <a:xfrm>
            <a:off x="221748" y="2105232"/>
            <a:ext cx="8916300" cy="22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Can you?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Carry out a SWOT analysis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Outline the purpose of a business plan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Identify the main headings in a business plan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Complete a business plan for a new or existing product or service.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9"/>
          <p:cNvSpPr txBox="1"/>
          <p:nvPr/>
        </p:nvSpPr>
        <p:spPr>
          <a:xfrm>
            <a:off x="0" y="1312045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Credit slide</a:t>
            </a:r>
            <a:endParaRPr/>
          </a:p>
        </p:txBody>
      </p:sp>
      <p:sp>
        <p:nvSpPr>
          <p:cNvPr id="260" name="Google Shape;260;p19"/>
          <p:cNvSpPr txBox="1"/>
          <p:nvPr/>
        </p:nvSpPr>
        <p:spPr>
          <a:xfrm>
            <a:off x="319175" y="2048418"/>
            <a:ext cx="8505649" cy="9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Shutterstock</a:t>
            </a:r>
            <a:endParaRPr/>
          </a:p>
          <a:p>
            <a:pPr marL="457200" marR="0" lvl="0" indent="-3048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None/>
            </a:pPr>
            <a:endParaRPr sz="24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9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i="0" u="none" strike="noStrike" cap="none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Learning intentions</a:t>
            </a:r>
            <a:endParaRPr sz="3200" b="1" i="0" u="none" strike="noStrike" cap="none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i="0" u="none" strike="noStrike" cap="none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3" name="Google Shape;93;p2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283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221673" y="2179782"/>
            <a:ext cx="8916381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 this chapter you will learn to: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Carry out a SWOT analysis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Outline the purpose of a business plan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Identify the main headings in a business plan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Complete a business plan for a new or existing product or service.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The business plan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1" name="Google Shape;101;p3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284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677545" y="5116945"/>
            <a:ext cx="777701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en-IE" sz="24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business plan </a:t>
            </a: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is a written description of a business’s aims, strategies, target markets and financial forecasts. It explains what the business plans to do and how it plans to do it.</a:t>
            </a:r>
            <a:endParaRPr sz="32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2474" y="2031622"/>
            <a:ext cx="5007160" cy="2933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9" name="Google Shape;109;p4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284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0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The purpose of a business plan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1" name="Google Shape;111;p4"/>
          <p:cNvGrpSpPr/>
          <p:nvPr/>
        </p:nvGrpSpPr>
        <p:grpSpPr>
          <a:xfrm>
            <a:off x="75255" y="2119920"/>
            <a:ext cx="8993490" cy="3861591"/>
            <a:chOff x="0" y="1698"/>
            <a:chExt cx="8993490" cy="3861591"/>
          </a:xfrm>
        </p:grpSpPr>
        <p:sp>
          <p:nvSpPr>
            <p:cNvPr id="112" name="Google Shape;112;p4"/>
            <p:cNvSpPr/>
            <p:nvPr/>
          </p:nvSpPr>
          <p:spPr>
            <a:xfrm>
              <a:off x="0" y="1698"/>
              <a:ext cx="8993490" cy="742613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 txBox="1"/>
            <p:nvPr/>
          </p:nvSpPr>
          <p:spPr>
            <a:xfrm>
              <a:off x="0" y="1698"/>
              <a:ext cx="8993400" cy="74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E" sz="20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Establish whether the business is likely to succeed </a:t>
              </a:r>
              <a:endParaRPr sz="2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0" y="781443"/>
              <a:ext cx="8993490" cy="742613"/>
            </a:xfrm>
            <a:prstGeom prst="rect">
              <a:avLst/>
            </a:prstGeom>
            <a:solidFill>
              <a:srgbClr val="85F01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 txBox="1"/>
            <p:nvPr/>
          </p:nvSpPr>
          <p:spPr>
            <a:xfrm>
              <a:off x="0" y="781443"/>
              <a:ext cx="8993490" cy="74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E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Help the business raise the finance it needs 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0" y="1561187"/>
              <a:ext cx="8993490" cy="742613"/>
            </a:xfrm>
            <a:prstGeom prst="rect">
              <a:avLst/>
            </a:prstGeom>
            <a:solidFill>
              <a:srgbClr val="21E1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 txBox="1"/>
            <p:nvPr/>
          </p:nvSpPr>
          <p:spPr>
            <a:xfrm>
              <a:off x="0" y="1561187"/>
              <a:ext cx="8993490" cy="74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E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Set targets to be achieved 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0" y="2340932"/>
              <a:ext cx="8993490" cy="742613"/>
            </a:xfrm>
            <a:prstGeom prst="rect">
              <a:avLst/>
            </a:prstGeom>
            <a:solidFill>
              <a:srgbClr val="31D2C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 txBox="1"/>
            <p:nvPr/>
          </p:nvSpPr>
          <p:spPr>
            <a:xfrm>
              <a:off x="0" y="2340932"/>
              <a:ext cx="8993490" cy="74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E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Help the entrepreneur to focus on the future goals of the business to benchmark future profits and/or growth targets 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0" y="3120676"/>
              <a:ext cx="8993490" cy="742613"/>
            </a:xfrm>
            <a:prstGeom prst="rect">
              <a:avLst/>
            </a:prstGeom>
            <a:solidFill>
              <a:srgbClr val="4371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 txBox="1"/>
            <p:nvPr/>
          </p:nvSpPr>
          <p:spPr>
            <a:xfrm>
              <a:off x="0" y="3120676"/>
              <a:ext cx="8993490" cy="7426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IE" sz="20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Support a proposed expansion or the development of a new product or service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7" name="Google Shape;127;p5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284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 txBox="1"/>
          <p:nvPr/>
        </p:nvSpPr>
        <p:spPr>
          <a:xfrm>
            <a:off x="1480544" y="4861354"/>
            <a:ext cx="5755623" cy="143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spcBef>
                <a:spcPts val="600"/>
              </a:spcBef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name and address of the business</a:t>
            </a:r>
            <a:endParaRPr sz="2400" dirty="0" smtClean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spcBef>
                <a:spcPts val="600"/>
              </a:spcBef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aims and objectives of the business</a:t>
            </a:r>
            <a:endParaRPr sz="2400" dirty="0" smtClean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spcBef>
                <a:spcPts val="600"/>
              </a:spcBef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What products/services it will provide.</a:t>
            </a:r>
            <a:endParaRPr sz="2400" dirty="0" smtClean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Section 1: Background of the business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5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9087" y="1892007"/>
            <a:ext cx="4358536" cy="2907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6" name="Google Shape;136;p6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284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1018624" y="5419862"/>
            <a:ext cx="70948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people involved in the business, including their educational details and past experience.</a:t>
            </a:r>
            <a:endParaRPr dirty="0"/>
          </a:p>
        </p:txBody>
      </p:sp>
      <p:sp>
        <p:nvSpPr>
          <p:cNvPr id="138" name="Google Shape;138;p6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Section 2: The business team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2307" y="1859244"/>
            <a:ext cx="4747491" cy="35606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5" name="Google Shape;145;p7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285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 txBox="1"/>
          <p:nvPr/>
        </p:nvSpPr>
        <p:spPr>
          <a:xfrm>
            <a:off x="1161790" y="4501086"/>
            <a:ext cx="6808528" cy="1800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 brief description of the market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current and potential size of the market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number of competitors already in the market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marketing mix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strategy.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7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Section 3: Market and marketing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" name="Google Shape;148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454" y="1880182"/>
            <a:ext cx="7823200" cy="2414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4" name="Google Shape;154;p8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285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8"/>
          <p:cNvSpPr txBox="1"/>
          <p:nvPr/>
        </p:nvSpPr>
        <p:spPr>
          <a:xfrm>
            <a:off x="72282" y="5397013"/>
            <a:ext cx="8987544" cy="9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 outline of all premises and equipment available to the business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production process to be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used, e.g. </a:t>
            </a: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job, batch or </a:t>
            </a:r>
            <a:r>
              <a:rPr lang="en-IE" sz="2400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mass.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8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Section 4: Production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0620" y="1880182"/>
            <a:ext cx="4579908" cy="3434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"/>
          <p:cNvSpPr txBox="1"/>
          <p:nvPr/>
        </p:nvSpPr>
        <p:spPr>
          <a:xfrm>
            <a:off x="6081623" y="353683"/>
            <a:ext cx="306237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 dirty="0">
                <a:solidFill>
                  <a:schemeClr val="lt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Chapter 24</a:t>
            </a:r>
            <a:endParaRPr sz="3200" b="1" dirty="0">
              <a:solidFill>
                <a:schemeClr val="lt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3" name="Google Shape;163;p9"/>
          <p:cNvSpPr txBox="1"/>
          <p:nvPr/>
        </p:nvSpPr>
        <p:spPr>
          <a:xfrm>
            <a:off x="150510" y="6416949"/>
            <a:ext cx="32607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Textbook page reference: 285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9"/>
          <p:cNvSpPr txBox="1"/>
          <p:nvPr/>
        </p:nvSpPr>
        <p:spPr>
          <a:xfrm>
            <a:off x="189573" y="2120460"/>
            <a:ext cx="8752962" cy="335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How much it costs to produce the item and what mark-up/profit margin will be added on to get the price it will be sold at 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Details about any existing loans that the business has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amount of finance required and the purpose for which it is needed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How the finance is to be repaid</a:t>
            </a:r>
            <a:endParaRPr dirty="0"/>
          </a:p>
          <a:p>
            <a:pPr marL="457200" marR="0" lvl="0" indent="-457200" algn="l" rtl="0">
              <a:spcBef>
                <a:spcPts val="60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Calibri"/>
              <a:buChar char="›"/>
            </a:pPr>
            <a:r>
              <a:rPr lang="en-IE" sz="24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Detailed cash flow forecasts and projected profits for two or three years.</a:t>
            </a:r>
            <a:endParaRPr sz="24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9"/>
          <p:cNvSpPr txBox="1"/>
          <p:nvPr/>
        </p:nvSpPr>
        <p:spPr>
          <a:xfrm>
            <a:off x="-5946" y="1295407"/>
            <a:ext cx="9144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E" sz="3200" b="1">
                <a:solidFill>
                  <a:srgbClr val="2596AA"/>
                </a:solidFill>
                <a:latin typeface="Calibri"/>
                <a:ea typeface="Calibri"/>
                <a:cs typeface="Calibri"/>
                <a:sym typeface="Calibri"/>
              </a:rPr>
              <a:t>Section 5: Costings and finance</a:t>
            </a:r>
            <a:endParaRPr sz="3200" b="1">
              <a:solidFill>
                <a:srgbClr val="2596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841</Words>
  <Application>Microsoft Office PowerPoint</Application>
  <PresentationFormat>On-screen Show (4:3)</PresentationFormat>
  <Paragraphs>117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Garvey, Martina</dc:creator>
  <cp:lastModifiedBy>Garvey, Martina</cp:lastModifiedBy>
  <cp:revision>4</cp:revision>
  <dcterms:created xsi:type="dcterms:W3CDTF">2020-01-24T11:59:46Z</dcterms:created>
  <dcterms:modified xsi:type="dcterms:W3CDTF">2020-07-09T08:54:57Z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-591971286</vt:i4>
  </property>
  <property fmtid="{D5CDD505-2E9C-101B-9397-08002B2CF9AE}" pid="3" name="_NewReviewCycle">
    <vt:lpwstr/>
  </property>
  <property fmtid="{D5CDD505-2E9C-101B-9397-08002B2CF9AE}" pid="4" name="_EmailSubject">
    <vt:lpwstr>Time for Business PowerPoint uploads_Ch21-24</vt:lpwstr>
  </property>
  <property fmtid="{D5CDD505-2E9C-101B-9397-08002B2CF9AE}" pid="5" name="_AuthorEmail">
    <vt:lpwstr>Mgarvey@edco.ie</vt:lpwstr>
  </property>
  <property fmtid="{D5CDD505-2E9C-101B-9397-08002B2CF9AE}" pid="6" name="_AuthorEmailDisplayName">
    <vt:lpwstr>Garvey, Martina</vt:lpwstr>
  </property>
</Properties>
</file>